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Varela Round" panose="020B0604020202020204" charset="-79"/>
      <p:regular r:id="rId19"/>
    </p:embeddedFont>
    <p:embeddedFont>
      <p:font typeface="Sniglet" panose="020B0604020202020204" charset="0"/>
      <p:regular r:id="rId20"/>
    </p:embeddedFont>
    <p:embeddedFont>
      <p:font typeface="Shadows Into Light" panose="020B0604020202020204" charset="0"/>
      <p:regular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yellow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630650" y="1991813"/>
            <a:ext cx="5882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/>
          <p:nvPr/>
        </p:nvSpPr>
        <p:spPr>
          <a:xfrm>
            <a:off x="3120675" y="1149938"/>
            <a:ext cx="3060325" cy="11494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/>
          <p:nvPr/>
        </p:nvSpPr>
        <p:spPr>
          <a:xfrm>
            <a:off x="3068250" y="1183294"/>
            <a:ext cx="3226850" cy="11906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980400" y="4120556"/>
            <a:ext cx="71832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Clr>
                <a:srgbClr val="979CB8"/>
              </a:buClr>
              <a:buSzPts val="1600"/>
              <a:buNone/>
              <a:defRPr sz="1600">
                <a:solidFill>
                  <a:srgbClr val="979CB8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yellow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green">
  <p:cSld name="BLANK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magenta">
  <p:cSld name="BLANK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lue">
  <p:cSld name="BLANK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3">
  <p:cSld name="TITLE_3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4">
  <p:cSld name="TITLE_4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1630650" y="1991813"/>
            <a:ext cx="5882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magenta">
  <p:cSld name="TITLE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630650" y="1991813"/>
            <a:ext cx="5882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blue">
  <p:cSld name="TITLE_2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1630650" y="1991813"/>
            <a:ext cx="5882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1650450" y="1372582"/>
            <a:ext cx="58431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1650450" y="2629294"/>
            <a:ext cx="584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400"/>
              <a:buNone/>
              <a:defRPr>
                <a:solidFill>
                  <a:srgbClr val="979CB8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 sz="3000"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1404600" y="2161800"/>
            <a:ext cx="63348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Font typeface="Shadows Into Light"/>
              <a:buChar char="▧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marL="914400" lvl="1" indent="-419100" algn="ctr" rtl="0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○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marL="1371600" lvl="2" indent="-419100" algn="ctr" rtl="0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■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marL="1828800" lvl="3" indent="-419100" algn="ctr" rtl="0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●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marL="2286000" lvl="4" indent="-419100" algn="ctr" rtl="0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○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marL="2743200" lvl="5" indent="-419100" algn="ctr" rtl="0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■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marL="3200400" lvl="6" indent="-419100" algn="ctr" rtl="0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●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marL="3657600" lvl="7" indent="-419100" algn="ctr" rtl="0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○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marL="4114800" lvl="8" indent="-41910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■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/>
          <p:nvPr/>
        </p:nvSpPr>
        <p:spPr>
          <a:xfrm>
            <a:off x="3593400" y="12385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979CB8"/>
                </a:solidFill>
                <a:latin typeface="Varela Round"/>
                <a:ea typeface="Varela Round"/>
                <a:cs typeface="Varela Round"/>
                <a:sym typeface="Varela Round"/>
              </a:rPr>
              <a:t>“</a:t>
            </a:r>
            <a:endParaRPr sz="9600">
              <a:solidFill>
                <a:srgbClr val="979CB8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2" name="Shape 22"/>
          <p:cNvSpPr/>
          <p:nvPr/>
        </p:nvSpPr>
        <p:spPr>
          <a:xfrm>
            <a:off x="3950607" y="1178416"/>
            <a:ext cx="1308410" cy="869309"/>
          </a:xfrm>
          <a:custGeom>
            <a:avLst/>
            <a:gdLst/>
            <a:ahLst/>
            <a:cxnLst/>
            <a:rect l="0" t="0" r="0" b="0"/>
            <a:pathLst>
              <a:path w="59251" h="52447" extrusionOk="0">
                <a:moveTo>
                  <a:pt x="31417" y="954"/>
                </a:moveTo>
                <a:cubicBezTo>
                  <a:pt x="25372" y="537"/>
                  <a:pt x="17283" y="-1744"/>
                  <a:pt x="13340" y="2856"/>
                </a:cubicBezTo>
                <a:cubicBezTo>
                  <a:pt x="3771" y="14019"/>
                  <a:pt x="374" y="37628"/>
                  <a:pt x="11755" y="46938"/>
                </a:cubicBezTo>
                <a:cubicBezTo>
                  <a:pt x="19208" y="53034"/>
                  <a:pt x="30839" y="53180"/>
                  <a:pt x="40297" y="51378"/>
                </a:cubicBezTo>
                <a:cubicBezTo>
                  <a:pt x="46481" y="50200"/>
                  <a:pt x="49934" y="42779"/>
                  <a:pt x="52665" y="37107"/>
                </a:cubicBezTo>
                <a:cubicBezTo>
                  <a:pt x="55247" y="31745"/>
                  <a:pt x="60979" y="25793"/>
                  <a:pt x="58690" y="20299"/>
                </a:cubicBezTo>
                <a:cubicBezTo>
                  <a:pt x="57279" y="16912"/>
                  <a:pt x="53473" y="15077"/>
                  <a:pt x="50445" y="13005"/>
                </a:cubicBezTo>
                <a:cubicBezTo>
                  <a:pt x="41918" y="7171"/>
                  <a:pt x="31006" y="-916"/>
                  <a:pt x="21269" y="2539"/>
                </a:cubicBezTo>
                <a:cubicBezTo>
                  <a:pt x="13737" y="5212"/>
                  <a:pt x="5208" y="9706"/>
                  <a:pt x="2241" y="17127"/>
                </a:cubicBezTo>
                <a:cubicBezTo>
                  <a:pt x="-1025" y="25295"/>
                  <a:pt x="-738" y="36131"/>
                  <a:pt x="4144" y="43449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" name="Shape 23"/>
          <p:cNvSpPr/>
          <p:nvPr/>
        </p:nvSpPr>
        <p:spPr>
          <a:xfrm>
            <a:off x="3874668" y="1113844"/>
            <a:ext cx="1394664" cy="976914"/>
          </a:xfrm>
          <a:custGeom>
            <a:avLst/>
            <a:gdLst/>
            <a:ahLst/>
            <a:cxnLst/>
            <a:rect l="0" t="0" r="0" b="0"/>
            <a:pathLst>
              <a:path w="63157" h="58939" extrusionOk="0">
                <a:moveTo>
                  <a:pt x="20826" y="0"/>
                </a:moveTo>
                <a:cubicBezTo>
                  <a:pt x="13566" y="0"/>
                  <a:pt x="6296" y="7516"/>
                  <a:pt x="4652" y="14588"/>
                </a:cubicBezTo>
                <a:cubicBezTo>
                  <a:pt x="2364" y="24428"/>
                  <a:pt x="5707" y="35897"/>
                  <a:pt x="11629" y="44082"/>
                </a:cubicBezTo>
                <a:cubicBezTo>
                  <a:pt x="17782" y="52587"/>
                  <a:pt x="29173" y="60332"/>
                  <a:pt x="39537" y="58670"/>
                </a:cubicBezTo>
                <a:cubicBezTo>
                  <a:pt x="49203" y="57120"/>
                  <a:pt x="49748" y="56659"/>
                  <a:pt x="57296" y="50424"/>
                </a:cubicBezTo>
                <a:cubicBezTo>
                  <a:pt x="62556" y="46079"/>
                  <a:pt x="64679" y="36600"/>
                  <a:pt x="61736" y="30445"/>
                </a:cubicBezTo>
                <a:cubicBezTo>
                  <a:pt x="58298" y="23257"/>
                  <a:pt x="56273" y="24644"/>
                  <a:pt x="50954" y="18711"/>
                </a:cubicBezTo>
                <a:cubicBezTo>
                  <a:pt x="47260" y="14591"/>
                  <a:pt x="44103" y="9185"/>
                  <a:pt x="38903" y="7294"/>
                </a:cubicBezTo>
                <a:cubicBezTo>
                  <a:pt x="33439" y="5307"/>
                  <a:pt x="26891" y="5218"/>
                  <a:pt x="21460" y="7294"/>
                </a:cubicBezTo>
                <a:cubicBezTo>
                  <a:pt x="9149" y="12001"/>
                  <a:pt x="-3826" y="29029"/>
                  <a:pt x="1164" y="41228"/>
                </a:cubicBezTo>
                <a:cubicBezTo>
                  <a:pt x="8128" y="58254"/>
                  <a:pt x="49341" y="57602"/>
                  <a:pt x="56345" y="40593"/>
                </a:cubicBezTo>
                <a:cubicBezTo>
                  <a:pt x="58882" y="34432"/>
                  <a:pt x="60567" y="26229"/>
                  <a:pt x="56979" y="20614"/>
                </a:cubicBezTo>
                <a:cubicBezTo>
                  <a:pt x="53070" y="14496"/>
                  <a:pt x="47109" y="9628"/>
                  <a:pt x="40806" y="6026"/>
                </a:cubicBezTo>
                <a:cubicBezTo>
                  <a:pt x="32309" y="1170"/>
                  <a:pt x="17818" y="3588"/>
                  <a:pt x="11946" y="11417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▧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20675" y="1149938"/>
            <a:ext cx="3060325" cy="11494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" name="Shape 28"/>
          <p:cNvSpPr/>
          <p:nvPr/>
        </p:nvSpPr>
        <p:spPr>
          <a:xfrm>
            <a:off x="3068250" y="1183294"/>
            <a:ext cx="3226850" cy="11906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109975" y="1373588"/>
            <a:ext cx="32664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▧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915550" y="1373588"/>
            <a:ext cx="31554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▧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20675" y="1149938"/>
            <a:ext cx="3060325" cy="11494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/>
          <p:nvPr/>
        </p:nvSpPr>
        <p:spPr>
          <a:xfrm>
            <a:off x="3068250" y="1183294"/>
            <a:ext cx="3226850" cy="11906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014825" y="1427100"/>
            <a:ext cx="2297400" cy="306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▧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3429925" y="1427100"/>
            <a:ext cx="2297400" cy="306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▧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5845025" y="1427100"/>
            <a:ext cx="2297400" cy="306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▧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3000"/>
              <a:buNone/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3120675" y="1149938"/>
            <a:ext cx="3060325" cy="11494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/>
          <p:nvPr/>
        </p:nvSpPr>
        <p:spPr>
          <a:xfrm>
            <a:off x="3068250" y="1183294"/>
            <a:ext cx="3226850" cy="11906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2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24550" y="517331"/>
            <a:ext cx="7547700" cy="6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3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505670"/>
              </a:buClr>
              <a:buSzPts val="2400"/>
              <a:buFont typeface="Varela Round"/>
              <a:buChar char="▧"/>
              <a:defRPr sz="24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2000"/>
              <a:buFont typeface="Varela Round"/>
              <a:buChar char="○"/>
              <a:defRPr sz="20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2000"/>
              <a:buFont typeface="Varela Round"/>
              <a:buChar char="■"/>
              <a:defRPr sz="20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1600"/>
              <a:buFont typeface="Varela Round"/>
              <a:buChar char="●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1600"/>
              <a:buFont typeface="Varela Round"/>
              <a:buChar char="○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1600"/>
              <a:buFont typeface="Varela Round"/>
              <a:buChar char="■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1600"/>
              <a:buFont typeface="Varela Round"/>
              <a:buChar char="●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1600"/>
              <a:buFont typeface="Varela Round"/>
              <a:buChar char="○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505670"/>
              </a:buClr>
              <a:buSzPts val="1600"/>
              <a:buFont typeface="Varela Round"/>
              <a:buChar char="■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4ea2GmBqFo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rive.google.com/file/d/1ZYM69gF1bCImsw-mkrYvpVPcgDP8OTqD/view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puzzle.com/assignments/5a84809d52f41740dde2c043/watch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1630650" y="833238"/>
            <a:ext cx="5882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Life Hacks of my Teaching Practice</a:t>
            </a:r>
            <a:endParaRPr/>
          </a:p>
        </p:txBody>
      </p:sp>
      <p:sp>
        <p:nvSpPr>
          <p:cNvPr id="67" name="Shape 67"/>
          <p:cNvSpPr txBox="1"/>
          <p:nvPr/>
        </p:nvSpPr>
        <p:spPr>
          <a:xfrm>
            <a:off x="1764750" y="2571750"/>
            <a:ext cx="56145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Tips and Tricks I’ve learned along the way...</a:t>
            </a:r>
            <a:endParaRPr sz="2400">
              <a:solidFill>
                <a:schemeClr val="lt1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1630650" y="3170325"/>
            <a:ext cx="5882700" cy="12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hadows Into Light"/>
                <a:ea typeface="Shadows Into Light"/>
                <a:cs typeface="Shadows Into Light"/>
                <a:sym typeface="Shadows Into Light"/>
              </a:rPr>
              <a:t>Pamela Russell, NSCSD</a:t>
            </a:r>
            <a:endParaRPr sz="1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hadows Into Light"/>
                <a:ea typeface="Shadows Into Light"/>
                <a:cs typeface="Shadows Into Light"/>
                <a:sym typeface="Shadows Into Light"/>
              </a:rPr>
              <a:t>prussell@nscsd.org</a:t>
            </a:r>
            <a:endParaRPr sz="1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hadows Into Light"/>
                <a:ea typeface="Shadows Into Light"/>
                <a:cs typeface="Shadows Into Light"/>
                <a:sym typeface="Shadows Into Light"/>
              </a:rPr>
              <a:t>@pammycakes_87</a:t>
            </a:r>
            <a:endParaRPr sz="1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hadows Into Light"/>
                <a:ea typeface="Shadows Into Light"/>
                <a:cs typeface="Shadows Into Light"/>
                <a:sym typeface="Shadows Into Light"/>
              </a:rPr>
              <a:t>NYSAFLT - Rochester Regional</a:t>
            </a:r>
            <a:endParaRPr sz="1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hadows Into Light"/>
                <a:ea typeface="Shadows Into Light"/>
                <a:cs typeface="Shadows Into Light"/>
                <a:sym typeface="Shadows Into Light"/>
              </a:rPr>
              <a:t>March 10, 2018</a:t>
            </a:r>
            <a:endParaRPr sz="1800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Reflection</a:t>
            </a: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So powerful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Teaching moments outside the curriculum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Opportunity to coach student learning</a:t>
            </a:r>
            <a:endParaRPr/>
          </a:p>
        </p:txBody>
      </p:sp>
      <p:pic>
        <p:nvPicPr>
          <p:cNvPr id="136" name="Shape 136"/>
          <p:cNvPicPr preferRelativeResize="0"/>
          <p:nvPr/>
        </p:nvPicPr>
        <p:blipFill rotWithShape="1">
          <a:blip r:embed="rId3">
            <a:alphaModFix/>
          </a:blip>
          <a:srcRect l="7706"/>
          <a:stretch/>
        </p:blipFill>
        <p:spPr>
          <a:xfrm rot="-5400000">
            <a:off x="3618313" y="2269750"/>
            <a:ext cx="1907375" cy="2755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Stop Grading!</a:t>
            </a:r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Seriously! Make them grade their own quizzes!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It’s instant feedback</a:t>
            </a:r>
            <a:endParaRPr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Quizlet Learn</a:t>
            </a: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IMO - best Quizlet feature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Create your own or “harvest” already made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Gives score - mastery/progress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Students report best score for quiz grade</a:t>
            </a:r>
            <a:endParaRPr/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0651" y="3091525"/>
            <a:ext cx="2466726" cy="15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Choice Activities &amp; Stations</a:t>
            </a:r>
            <a:endParaRPr/>
          </a:p>
        </p:txBody>
      </p:sp>
      <p:sp>
        <p:nvSpPr>
          <p:cNvPr id="155" name="Shape 155"/>
          <p:cNvSpPr txBox="1"/>
          <p:nvPr/>
        </p:nvSpPr>
        <p:spPr>
          <a:xfrm>
            <a:off x="897250" y="1336800"/>
            <a:ext cx="3583500" cy="1642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/>
              <a:t>Solo</a:t>
            </a:r>
            <a:endParaRPr sz="3000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-Quizlet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-Digital Flashcards (Google Slides)</a:t>
            </a:r>
            <a:endParaRPr sz="2400"/>
          </a:p>
        </p:txBody>
      </p:sp>
      <p:sp>
        <p:nvSpPr>
          <p:cNvPr id="156" name="Shape 156"/>
          <p:cNvSpPr txBox="1"/>
          <p:nvPr/>
        </p:nvSpPr>
        <p:spPr>
          <a:xfrm>
            <a:off x="5125350" y="1871525"/>
            <a:ext cx="2962500" cy="13959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/>
              <a:t>Compañeros</a:t>
            </a:r>
            <a:endParaRPr sz="3000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highlight>
                  <a:srgbClr val="FFFF00"/>
                </a:highlight>
              </a:rPr>
              <a:t>-Memory clues</a:t>
            </a:r>
            <a:endParaRPr sz="2400">
              <a:highlight>
                <a:srgbClr val="FFFF00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-Roll &amp; Spell*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7" name="Shape 157"/>
          <p:cNvSpPr txBox="1"/>
          <p:nvPr/>
        </p:nvSpPr>
        <p:spPr>
          <a:xfrm>
            <a:off x="1552525" y="3222550"/>
            <a:ext cx="2521500" cy="1284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/>
              <a:t>Groupo de 3</a:t>
            </a:r>
            <a:endParaRPr sz="3000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-Guess My Word*</a:t>
            </a:r>
            <a:endParaRPr sz="2400"/>
          </a:p>
        </p:txBody>
      </p:sp>
      <p:sp>
        <p:nvSpPr>
          <p:cNvPr id="158" name="Shape 158"/>
          <p:cNvSpPr txBox="1"/>
          <p:nvPr/>
        </p:nvSpPr>
        <p:spPr>
          <a:xfrm>
            <a:off x="5746250" y="3773975"/>
            <a:ext cx="2028600" cy="626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*Requires whiteboard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00"/>
                </a:highlight>
              </a:rPr>
              <a:t>Must do activity</a:t>
            </a:r>
            <a:endParaRPr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 Breaks</a:t>
            </a:r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uno, dos, tres, DAME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 u="sng">
                <a:solidFill>
                  <a:schemeClr val="hlink"/>
                </a:solidFill>
                <a:hlinkClick r:id="rId3"/>
              </a:rPr>
              <a:t>Double this, Double that</a:t>
            </a:r>
            <a:endParaRPr/>
          </a:p>
        </p:txBody>
      </p:sp>
      <p:sp>
        <p:nvSpPr>
          <p:cNvPr id="165" name="Shape 165" title="IMG_2007.MOV">
            <a:hlinkClick r:id="rId4"/>
          </p:cNvPr>
          <p:cNvSpPr/>
          <p:nvPr/>
        </p:nvSpPr>
        <p:spPr>
          <a:xfrm>
            <a:off x="3419100" y="2462825"/>
            <a:ext cx="2819300" cy="21144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Edpuzzle</a:t>
            </a: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Great listening comprehension practice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Instant Feedback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Very user friendly</a:t>
            </a:r>
            <a:endParaRPr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Escuela sample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7425" y="1594396"/>
            <a:ext cx="4609150" cy="254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Ditch the textbook</a:t>
            </a: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Anyone have a modern text?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Engaging?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Why?</a:t>
            </a:r>
            <a:endParaRPr/>
          </a:p>
        </p:txBody>
      </p:sp>
      <p:pic>
        <p:nvPicPr>
          <p:cNvPr id="75" name="Shape 75" descr="Thanks, Cortney!: 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1300" y="2600900"/>
            <a:ext cx="2311376" cy="190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3775" y="1671375"/>
            <a:ext cx="1992851" cy="259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Interactive Notebooks</a:t>
            </a:r>
            <a:endParaRPr/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650240" y="706385"/>
            <a:ext cx="3307350" cy="4409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Ditch the entrance task</a:t>
            </a: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What does it really do?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Do kids really get into it?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Develop a routine instead!</a:t>
            </a:r>
            <a:endParaRPr/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1074" y="1305641"/>
            <a:ext cx="2435550" cy="3247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Pick a Slip</a:t>
            </a: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Part of our beginning routine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Questions to correspond with units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Each student: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Picks a slip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Finds answer; asks classmate for help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Reads question &amp; answer to class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Strong contributor of NO MORE TEARS!</a:t>
            </a:r>
            <a:endParaRPr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0993" y="1003400"/>
            <a:ext cx="1667776" cy="222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52 tarjetas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Class set of playing cards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Questions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Students take turns asking and answering questions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Another strong contributor of NO MORE TEARS!</a:t>
            </a:r>
            <a:endParaRPr/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581356">
            <a:off x="6726746" y="810828"/>
            <a:ext cx="1290980" cy="1721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Charla rápida</a:t>
            </a:r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 will need:</a:t>
            </a:r>
            <a:endParaRPr/>
          </a:p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2 pictures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a timer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a chart for students to track progress</a:t>
            </a:r>
            <a:endParaRPr/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5725" y="3255950"/>
            <a:ext cx="4601076" cy="111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8950" y="1301700"/>
            <a:ext cx="1934375" cy="130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Participation Tickets</a:t>
            </a:r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niglet"/>
              <a:buChar char="×"/>
            </a:pPr>
            <a:r>
              <a:rPr lang="en" sz="2200">
                <a:solidFill>
                  <a:schemeClr val="dk1"/>
                </a:solidFill>
                <a:latin typeface="Sniglet"/>
                <a:ea typeface="Sniglet"/>
                <a:cs typeface="Sniglet"/>
                <a:sym typeface="Sniglet"/>
              </a:rPr>
              <a:t>30 tickets = 30/30</a:t>
            </a:r>
            <a:endParaRPr sz="2200">
              <a:solidFill>
                <a:schemeClr val="dk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niglet"/>
              <a:buChar char="×"/>
            </a:pPr>
            <a:r>
              <a:rPr lang="en" sz="2200">
                <a:solidFill>
                  <a:schemeClr val="dk1"/>
                </a:solidFill>
                <a:latin typeface="Sniglet"/>
                <a:ea typeface="Sniglet"/>
                <a:cs typeface="Sniglet"/>
                <a:sym typeface="Sniglet"/>
              </a:rPr>
              <a:t>25 -29 tickets = 28/30</a:t>
            </a:r>
            <a:endParaRPr sz="2200">
              <a:solidFill>
                <a:schemeClr val="dk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niglet"/>
              <a:buChar char="×"/>
            </a:pPr>
            <a:r>
              <a:rPr lang="en" sz="2200">
                <a:solidFill>
                  <a:schemeClr val="dk1"/>
                </a:solidFill>
                <a:latin typeface="Sniglet"/>
                <a:ea typeface="Sniglet"/>
                <a:cs typeface="Sniglet"/>
                <a:sym typeface="Sniglet"/>
              </a:rPr>
              <a:t>20 - 24 tickets = 25/30</a:t>
            </a:r>
            <a:endParaRPr sz="2200">
              <a:solidFill>
                <a:schemeClr val="dk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niglet"/>
              <a:buChar char="×"/>
            </a:pPr>
            <a:r>
              <a:rPr lang="en" sz="2200">
                <a:solidFill>
                  <a:schemeClr val="dk1"/>
                </a:solidFill>
                <a:latin typeface="Sniglet"/>
                <a:ea typeface="Sniglet"/>
                <a:cs typeface="Sniglet"/>
                <a:sym typeface="Sniglet"/>
              </a:rPr>
              <a:t>19 - 15 tickets = 20/30</a:t>
            </a:r>
            <a:endParaRPr sz="2200">
              <a:solidFill>
                <a:schemeClr val="dk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niglet"/>
              <a:buChar char="×"/>
            </a:pPr>
            <a:r>
              <a:rPr lang="en" sz="2200">
                <a:solidFill>
                  <a:schemeClr val="dk1"/>
                </a:solidFill>
                <a:latin typeface="Sniglet"/>
                <a:ea typeface="Sniglet"/>
                <a:cs typeface="Sniglet"/>
                <a:sym typeface="Sniglet"/>
              </a:rPr>
              <a:t>14 - 10 tickets = 15/30</a:t>
            </a:r>
            <a:endParaRPr sz="2200">
              <a:solidFill>
                <a:schemeClr val="dk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niglet"/>
              <a:buChar char="×"/>
            </a:pPr>
            <a:r>
              <a:rPr lang="en" sz="2200">
                <a:solidFill>
                  <a:schemeClr val="dk1"/>
                </a:solidFill>
                <a:latin typeface="Sniglet"/>
                <a:ea typeface="Sniglet"/>
                <a:cs typeface="Sniglet"/>
                <a:sym typeface="Sniglet"/>
              </a:rPr>
              <a:t>5 - 9 tickets = 10/30</a:t>
            </a:r>
            <a:endParaRPr sz="2200">
              <a:solidFill>
                <a:schemeClr val="dk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niglet"/>
              <a:buChar char="×"/>
            </a:pPr>
            <a:r>
              <a:rPr lang="en" sz="2200">
                <a:solidFill>
                  <a:schemeClr val="dk1"/>
                </a:solidFill>
                <a:latin typeface="Sniglet"/>
                <a:ea typeface="Sniglet"/>
                <a:cs typeface="Sniglet"/>
                <a:sym typeface="Sniglet"/>
              </a:rPr>
              <a:t>1 - 4 tickets = 5/30</a:t>
            </a:r>
            <a:endParaRPr/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5025" y="3294175"/>
            <a:ext cx="1134600" cy="113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 rotWithShape="1">
          <a:blip r:embed="rId4">
            <a:alphaModFix/>
          </a:blip>
          <a:srcRect l="9362"/>
          <a:stretch/>
        </p:blipFill>
        <p:spPr>
          <a:xfrm rot="-4701266">
            <a:off x="6745149" y="599568"/>
            <a:ext cx="1045527" cy="153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 rotWithShape="1">
          <a:blip r:embed="rId5">
            <a:alphaModFix/>
          </a:blip>
          <a:srcRect t="4028" b="11348"/>
          <a:stretch/>
        </p:blipFill>
        <p:spPr>
          <a:xfrm rot="-1018946">
            <a:off x="4840621" y="1732776"/>
            <a:ext cx="1734859" cy="1101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 rotWithShape="1">
          <a:blip r:embed="rId6">
            <a:alphaModFix/>
          </a:blip>
          <a:srcRect l="7457" r="10856"/>
          <a:stretch/>
        </p:blipFill>
        <p:spPr>
          <a:xfrm rot="6531686">
            <a:off x="6841529" y="1860090"/>
            <a:ext cx="1087841" cy="1865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 rotWithShape="1">
          <a:blip r:embed="rId7">
            <a:alphaModFix/>
          </a:blip>
          <a:srcRect l="17515" r="-4396"/>
          <a:stretch/>
        </p:blipFill>
        <p:spPr>
          <a:xfrm rot="-5940380">
            <a:off x="6862461" y="3103958"/>
            <a:ext cx="1045961" cy="1675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Learning Targets</a:t>
            </a: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What do we want them to know? 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How do we know they know what we want them to know?</a:t>
            </a:r>
            <a:endParaRPr/>
          </a:p>
        </p:txBody>
      </p:sp>
      <p:pic>
        <p:nvPicPr>
          <p:cNvPr id="129" name="Shape 129"/>
          <p:cNvPicPr preferRelativeResize="0"/>
          <p:nvPr/>
        </p:nvPicPr>
        <p:blipFill rotWithShape="1">
          <a:blip r:embed="rId3">
            <a:alphaModFix/>
          </a:blip>
          <a:srcRect l="902" r="11462"/>
          <a:stretch/>
        </p:blipFill>
        <p:spPr>
          <a:xfrm rot="-5400000">
            <a:off x="5102437" y="1871220"/>
            <a:ext cx="2165975" cy="32955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rincul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</Words>
  <Application>Microsoft Office PowerPoint</Application>
  <PresentationFormat>On-screen Show (16:9)</PresentationFormat>
  <Paragraphs>79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Varela Round</vt:lpstr>
      <vt:lpstr>Sniglet</vt:lpstr>
      <vt:lpstr>Shadows Into Light</vt:lpstr>
      <vt:lpstr>Arial</vt:lpstr>
      <vt:lpstr>Trinculo template</vt:lpstr>
      <vt:lpstr>Life Hacks of my Teaching Practice</vt:lpstr>
      <vt:lpstr>Ditch the textbook</vt:lpstr>
      <vt:lpstr>Interactive Notebooks</vt:lpstr>
      <vt:lpstr>Ditch the entrance task</vt:lpstr>
      <vt:lpstr>Pick a Slip</vt:lpstr>
      <vt:lpstr>52 tarjetas</vt:lpstr>
      <vt:lpstr>Charla rápida</vt:lpstr>
      <vt:lpstr>Participation Tickets</vt:lpstr>
      <vt:lpstr>Student Learning Targets</vt:lpstr>
      <vt:lpstr>Student Reflection</vt:lpstr>
      <vt:lpstr>Stop Grading!</vt:lpstr>
      <vt:lpstr>Quizlet Learn</vt:lpstr>
      <vt:lpstr>Choice Activities &amp; Stations</vt:lpstr>
      <vt:lpstr>Brain Breaks</vt:lpstr>
      <vt:lpstr>Edpuzzle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Hacks of my Teaching Practice</dc:title>
  <dc:creator>Black, Candace</dc:creator>
  <cp:lastModifiedBy>Black, Candace</cp:lastModifiedBy>
  <cp:revision>1</cp:revision>
  <dcterms:modified xsi:type="dcterms:W3CDTF">2018-03-10T03:50:37Z</dcterms:modified>
</cp:coreProperties>
</file>